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25"/>
  </p:notesMasterIdLst>
  <p:handoutMasterIdLst>
    <p:handoutMasterId r:id="rId26"/>
  </p:handoutMasterIdLst>
  <p:sldIdLst>
    <p:sldId id="281" r:id="rId2"/>
    <p:sldId id="259" r:id="rId3"/>
    <p:sldId id="266" r:id="rId4"/>
    <p:sldId id="274" r:id="rId5"/>
    <p:sldId id="267" r:id="rId6"/>
    <p:sldId id="293" r:id="rId7"/>
    <p:sldId id="268" r:id="rId8"/>
    <p:sldId id="271" r:id="rId9"/>
    <p:sldId id="269" r:id="rId10"/>
    <p:sldId id="270" r:id="rId11"/>
    <p:sldId id="272" r:id="rId12"/>
    <p:sldId id="275" r:id="rId13"/>
    <p:sldId id="279" r:id="rId14"/>
    <p:sldId id="282" r:id="rId15"/>
    <p:sldId id="280" r:id="rId16"/>
    <p:sldId id="291" r:id="rId17"/>
    <p:sldId id="288" r:id="rId18"/>
    <p:sldId id="289" r:id="rId19"/>
    <p:sldId id="290" r:id="rId20"/>
    <p:sldId id="284" r:id="rId21"/>
    <p:sldId id="285" r:id="rId22"/>
    <p:sldId id="287" r:id="rId23"/>
    <p:sldId id="292" r:id="rId24"/>
  </p:sldIdLst>
  <p:sldSz cx="9144000" cy="6858000" type="screen4x3"/>
  <p:notesSz cx="6718300" cy="9867900"/>
  <p:embeddedFontLst>
    <p:embeddedFont>
      <p:font typeface="Effra Bold" panose="020B0604020202020204" charset="0"/>
      <p:bold r:id="rId27"/>
    </p:embeddedFont>
    <p:embeddedFont>
      <p:font typeface="AngsanaUPC" panose="020B0604020202020204" charset="-34"/>
      <p:regular r:id="rId28"/>
      <p:bold r:id="rId29"/>
      <p:italic r:id="rId30"/>
      <p:boldItalic r:id="rId31"/>
    </p:embeddedFont>
    <p:embeddedFont>
      <p:font typeface="Effra" panose="020B0604020202020204" charset="0"/>
      <p:regular r:id="rId32"/>
      <p:bold r:id="rId33"/>
      <p:italic r:id="rId34"/>
      <p:boldItalic r:id="rId35"/>
    </p:embeddedFont>
    <p:embeddedFont>
      <p:font typeface="Effra Heavy" panose="020B0604020202020204" charset="0"/>
      <p:bold r:id="rId36"/>
      <p:boldItalic r:id="rId37"/>
    </p:embeddedFont>
    <p:embeddedFont>
      <p:font typeface="Effra Light" panose="020B0604020202020204" charset="0"/>
      <p:regular r:id="rId38"/>
      <p:italic r:id="rId39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5990" autoAdjust="0"/>
  </p:normalViewPr>
  <p:slideViewPr>
    <p:cSldViewPr showGuides="1">
      <p:cViewPr>
        <p:scale>
          <a:sx n="100" d="100"/>
          <a:sy n="100" d="100"/>
        </p:scale>
        <p:origin x="898" y="-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BDED6D5-33CC-49C8-A14A-4660977D1BEE}" type="slidenum">
              <a:rPr lang="en-GB" altLang="en-US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Click to edit Master text styles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Fourth level</a:t>
            </a:r>
          </a:p>
          <a:p>
            <a:pPr lvl="4"/>
            <a:r>
              <a:rPr lang="en-GB" altLang="en-US" dirty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180000" marR="0" lvl="1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80000" marR="0" lvl="2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80000" marR="0" lvl="3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le Slide (Gr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hidden">
          <a:xfrm>
            <a:off x="0" y="5267396"/>
            <a:ext cx="9144000" cy="15906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 bwMode="hidden">
          <a:xfrm>
            <a:off x="0" y="0"/>
            <a:ext cx="9144000" cy="2981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5351923"/>
            <a:ext cx="8280000" cy="67972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pic>
        <p:nvPicPr>
          <p:cNvPr id="32" name="Picture 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</p:spTree>
    <p:extLst>
      <p:ext uri="{BB962C8B-B14F-4D97-AF65-F5344CB8AC3E}">
        <p14:creationId xmlns:p14="http://schemas.microsoft.com/office/powerpoint/2010/main" val="3044722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smtClean="0"/>
              <a:t>Copyright University of Reading</a:t>
            </a:r>
            <a:endParaRPr lang="en-GB" dirty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tx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696" r:id="rId3"/>
    <p:sldLayoutId id="2147483698" r:id="rId4"/>
    <p:sldLayoutId id="2147483700" r:id="rId5"/>
    <p:sldLayoutId id="2147483701" r:id="rId6"/>
    <p:sldLayoutId id="2147483702" r:id="rId7"/>
    <p:sldLayoutId id="2147483706" r:id="rId8"/>
    <p:sldLayoutId id="2147483707" r:id="rId9"/>
    <p:sldLayoutId id="2147483708" r:id="rId10"/>
    <p:sldLayoutId id="2147483713" r:id="rId11"/>
    <p:sldLayoutId id="2147483709" r:id="rId12"/>
    <p:sldLayoutId id="2147483710" r:id="rId13"/>
    <p:sldLayoutId id="2147483711" r:id="rId14"/>
    <p:sldLayoutId id="2147483712" r:id="rId15"/>
    <p:sldLayoutId id="2147483714" r:id="rId16"/>
    <p:sldLayoutId id="2147483715" r:id="rId17"/>
    <p:sldLayoutId id="2147483716" r:id="rId18"/>
    <p:sldLayoutId id="2147483717" r:id="rId1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+mn-lt"/>
          <a:ea typeface="+mn-ea"/>
          <a:cs typeface="+mn-cs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+mn-lt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2" y="1916832"/>
            <a:ext cx="8280000" cy="919800"/>
          </a:xfrm>
        </p:spPr>
        <p:txBody>
          <a:bodyPr/>
          <a:lstStyle/>
          <a:p>
            <a:r>
              <a:rPr lang="en-GB" b="0" dirty="0"/>
              <a:t>Improving </a:t>
            </a:r>
            <a:r>
              <a:rPr lang="en-GB" sz="3600" b="0" dirty="0"/>
              <a:t>modelled mountain flows with alternative representations of terrain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800" y="5373216"/>
            <a:ext cx="8280000" cy="10801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1600" dirty="0" smtClean="0"/>
              <a:t>James </a:t>
            </a:r>
            <a:r>
              <a:rPr lang="en-GB" sz="1600" dirty="0"/>
              <a:t>Shaw</a:t>
            </a:r>
          </a:p>
          <a:p>
            <a:r>
              <a:rPr lang="en-GB" sz="1600" dirty="0"/>
              <a:t>Hilary Weller, John Methven, Terry Davies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C01B32-D1A0-401C-8867-70456BBB1E87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651662"/>
          </a:xfrm>
        </p:spPr>
        <p:txBody>
          <a:bodyPr/>
          <a:lstStyle/>
          <a:p>
            <a:r>
              <a:rPr lang="en-GB" dirty="0" smtClean="0"/>
              <a:t>Hoskins Half Hour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>
          <a:xfrm>
            <a:off x="0" y="2996952"/>
            <a:ext cx="9144000" cy="2286000"/>
          </a:xfrm>
        </p:spPr>
      </p:pic>
    </p:spTree>
    <p:extLst>
      <p:ext uri="{BB962C8B-B14F-4D97-AF65-F5344CB8AC3E}">
        <p14:creationId xmlns:p14="http://schemas.microsoft.com/office/powerpoint/2010/main" val="4191273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Advection Errors: Cut Cell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6768752" cy="3516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8473" y="2660719"/>
            <a:ext cx="452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1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Advection Errors: BTF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16511"/>
            <a:ext cx="6768752" cy="3493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8473" y="2660719"/>
            <a:ext cx="452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7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Mountain Flows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40" y="2276872"/>
            <a:ext cx="2894720" cy="38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17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Mountain Flows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Planetary</a:t>
            </a:r>
          </a:p>
          <a:p>
            <a:r>
              <a:rPr lang="en-GB" dirty="0" smtClean="0"/>
              <a:t>Synoptic</a:t>
            </a:r>
          </a:p>
          <a:p>
            <a:r>
              <a:rPr lang="en-GB" b="1" dirty="0" smtClean="0"/>
              <a:t>Mesoscale</a:t>
            </a:r>
          </a:p>
          <a:p>
            <a:r>
              <a:rPr lang="en-GB" b="1" dirty="0" smtClean="0"/>
              <a:t>Diurnal (thermally-driven)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36019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Pressure-Driven Channelling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00" y="2204864"/>
            <a:ext cx="5080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5896" y="606148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+mn-lt"/>
              </a:rPr>
              <a:t>Source: COMET </a:t>
            </a:r>
            <a:r>
              <a:rPr lang="en-GB" sz="1400" dirty="0" err="1" smtClean="0">
                <a:solidFill>
                  <a:schemeClr val="tx2"/>
                </a:solidFill>
                <a:latin typeface="+mn-lt"/>
              </a:rPr>
              <a:t>MetEd</a:t>
            </a:r>
            <a:endParaRPr lang="en-GB" sz="14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7170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gap flows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Gohm</a:t>
            </a:r>
            <a:r>
              <a:rPr lang="en-GB" dirty="0" smtClean="0"/>
              <a:t> et al. (2004, MWR) simulated gap flows:</a:t>
            </a:r>
          </a:p>
          <a:p>
            <a:r>
              <a:rPr lang="en-GB" dirty="0" smtClean="0"/>
              <a:t>267m resolution</a:t>
            </a:r>
          </a:p>
          <a:p>
            <a:r>
              <a:rPr lang="en-GB" dirty="0" smtClean="0"/>
              <a:t>Cross-sectional area</a:t>
            </a:r>
          </a:p>
          <a:p>
            <a:r>
              <a:rPr lang="en-GB" dirty="0" smtClean="0"/>
              <a:t>Manual correction of terrain data</a:t>
            </a:r>
          </a:p>
          <a:p>
            <a:r>
              <a:rPr lang="en-GB" dirty="0" smtClean="0"/>
              <a:t>Height differences between observations and model terrain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95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Flows in the </a:t>
            </a:r>
            <a:r>
              <a:rPr lang="en-GB" dirty="0" smtClean="0"/>
              <a:t>Ocean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</a:rPr>
              <a:t>Adcroft</a:t>
            </a:r>
            <a:r>
              <a:rPr lang="en-GB" dirty="0">
                <a:solidFill>
                  <a:srgbClr val="000000"/>
                </a:solidFill>
              </a:rPr>
              <a:t> (2013, Ocean Mod</a:t>
            </a:r>
            <a:r>
              <a:rPr lang="en-GB" dirty="0" smtClean="0">
                <a:solidFill>
                  <a:srgbClr val="000000"/>
                </a:solidFill>
              </a:rPr>
              <a:t>.) improves representation of bathymetry: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No manual intervention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“Thin walls” block flow between cells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“Porous barriers” represent sub-grid scale topography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193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r="190"/>
          <a:stretch>
            <a:fillRect/>
          </a:stretch>
        </p:blipFill>
        <p:spPr>
          <a:xfrm>
            <a:off x="494965" y="-27384"/>
            <a:ext cx="8154070" cy="50509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  <a:buClr>
                <a:srgbClr val="D2002E"/>
              </a:buClr>
            </a:pPr>
            <a:r>
              <a:rPr lang="en-GB" dirty="0" smtClean="0"/>
              <a:t>Gap Flows in the Ocean</a:t>
            </a:r>
            <a:br>
              <a:rPr lang="en-GB" dirty="0" smtClean="0"/>
            </a:br>
            <a:r>
              <a:rPr lang="en-GB" sz="2000" b="0" cap="none" dirty="0" err="1">
                <a:solidFill>
                  <a:srgbClr val="000000"/>
                </a:solidFill>
                <a:latin typeface="Effra"/>
                <a:ea typeface="+mn-ea"/>
                <a:cs typeface="+mn-cs"/>
              </a:rPr>
              <a:t>Adcroft</a:t>
            </a:r>
            <a: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  <a:t> (2013, Ocean Mod.) </a:t>
            </a:r>
            <a:b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</a:b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941168"/>
            <a:ext cx="7128792" cy="887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5936" y="2098004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n w="6350"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</a:rPr>
              <a:t>Iceland</a:t>
            </a:r>
            <a:endParaRPr lang="en-GB" dirty="0" smtClean="0">
              <a:ln w="6350">
                <a:solidFill>
                  <a:schemeClr val="tx2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976" y="620688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Greenland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 rot="19203242">
            <a:off x="906721" y="3286371"/>
            <a:ext cx="2880000" cy="39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300192" y="3168000"/>
            <a:ext cx="1592580" cy="518909"/>
          </a:xfrm>
          <a:custGeom>
            <a:avLst/>
            <a:gdLst>
              <a:gd name="connsiteX0" fmla="*/ 0 w 1592580"/>
              <a:gd name="connsiteY0" fmla="*/ 45720 h 518909"/>
              <a:gd name="connsiteX1" fmla="*/ 281940 w 1592580"/>
              <a:gd name="connsiteY1" fmla="*/ 76200 h 518909"/>
              <a:gd name="connsiteX2" fmla="*/ 281940 w 1592580"/>
              <a:gd name="connsiteY2" fmla="*/ 76200 h 518909"/>
              <a:gd name="connsiteX3" fmla="*/ 548640 w 1592580"/>
              <a:gd name="connsiteY3" fmla="*/ 281940 h 518909"/>
              <a:gd name="connsiteX4" fmla="*/ 556260 w 1592580"/>
              <a:gd name="connsiteY4" fmla="*/ 434340 h 518909"/>
              <a:gd name="connsiteX5" fmla="*/ 922020 w 1592580"/>
              <a:gd name="connsiteY5" fmla="*/ 518160 h 518909"/>
              <a:gd name="connsiteX6" fmla="*/ 1120140 w 1592580"/>
              <a:gd name="connsiteY6" fmla="*/ 388620 h 518909"/>
              <a:gd name="connsiteX7" fmla="*/ 1592580 w 1592580"/>
              <a:gd name="connsiteY7" fmla="*/ 0 h 51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2580" h="518909">
                <a:moveTo>
                  <a:pt x="0" y="45720"/>
                </a:moveTo>
                <a:lnTo>
                  <a:pt x="281940" y="76200"/>
                </a:lnTo>
                <a:lnTo>
                  <a:pt x="281940" y="76200"/>
                </a:lnTo>
                <a:cubicBezTo>
                  <a:pt x="326390" y="110490"/>
                  <a:pt x="502920" y="222250"/>
                  <a:pt x="548640" y="281940"/>
                </a:cubicBezTo>
                <a:cubicBezTo>
                  <a:pt x="594360" y="341630"/>
                  <a:pt x="494030" y="394970"/>
                  <a:pt x="556260" y="434340"/>
                </a:cubicBezTo>
                <a:cubicBezTo>
                  <a:pt x="618490" y="473710"/>
                  <a:pt x="828040" y="525780"/>
                  <a:pt x="922020" y="518160"/>
                </a:cubicBezTo>
                <a:cubicBezTo>
                  <a:pt x="1016000" y="510540"/>
                  <a:pt x="1008380" y="474980"/>
                  <a:pt x="1120140" y="388620"/>
                </a:cubicBezTo>
                <a:cubicBezTo>
                  <a:pt x="1231900" y="302260"/>
                  <a:pt x="1522730" y="62230"/>
                  <a:pt x="1592580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10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4" y="-27384"/>
            <a:ext cx="8108532" cy="50509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  <a:buClr>
                <a:srgbClr val="D2002E"/>
              </a:buClr>
            </a:pPr>
            <a:r>
              <a:rPr lang="en-GB" dirty="0" smtClean="0"/>
              <a:t>Gap Flows in the Ocean</a:t>
            </a:r>
            <a:br>
              <a:rPr lang="en-GB" dirty="0" smtClean="0"/>
            </a:br>
            <a:r>
              <a:rPr lang="en-GB" sz="2000" b="0" cap="none" dirty="0" err="1">
                <a:solidFill>
                  <a:srgbClr val="000000"/>
                </a:solidFill>
                <a:latin typeface="Effra"/>
                <a:ea typeface="+mn-ea"/>
                <a:cs typeface="+mn-cs"/>
              </a:rPr>
              <a:t>Adcroft</a:t>
            </a:r>
            <a: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  <a:t> (2013, Ocean Mod.) </a:t>
            </a:r>
            <a:b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</a:b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941168"/>
            <a:ext cx="7128792" cy="8871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9203242">
            <a:off x="906721" y="3286371"/>
            <a:ext cx="2880000" cy="39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300192" y="3168000"/>
            <a:ext cx="1592580" cy="518909"/>
          </a:xfrm>
          <a:custGeom>
            <a:avLst/>
            <a:gdLst>
              <a:gd name="connsiteX0" fmla="*/ 0 w 1592580"/>
              <a:gd name="connsiteY0" fmla="*/ 45720 h 518909"/>
              <a:gd name="connsiteX1" fmla="*/ 281940 w 1592580"/>
              <a:gd name="connsiteY1" fmla="*/ 76200 h 518909"/>
              <a:gd name="connsiteX2" fmla="*/ 281940 w 1592580"/>
              <a:gd name="connsiteY2" fmla="*/ 76200 h 518909"/>
              <a:gd name="connsiteX3" fmla="*/ 548640 w 1592580"/>
              <a:gd name="connsiteY3" fmla="*/ 281940 h 518909"/>
              <a:gd name="connsiteX4" fmla="*/ 556260 w 1592580"/>
              <a:gd name="connsiteY4" fmla="*/ 434340 h 518909"/>
              <a:gd name="connsiteX5" fmla="*/ 922020 w 1592580"/>
              <a:gd name="connsiteY5" fmla="*/ 518160 h 518909"/>
              <a:gd name="connsiteX6" fmla="*/ 1120140 w 1592580"/>
              <a:gd name="connsiteY6" fmla="*/ 388620 h 518909"/>
              <a:gd name="connsiteX7" fmla="*/ 1592580 w 1592580"/>
              <a:gd name="connsiteY7" fmla="*/ 0 h 51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2580" h="518909">
                <a:moveTo>
                  <a:pt x="0" y="45720"/>
                </a:moveTo>
                <a:lnTo>
                  <a:pt x="281940" y="76200"/>
                </a:lnTo>
                <a:lnTo>
                  <a:pt x="281940" y="76200"/>
                </a:lnTo>
                <a:cubicBezTo>
                  <a:pt x="326390" y="110490"/>
                  <a:pt x="502920" y="222250"/>
                  <a:pt x="548640" y="281940"/>
                </a:cubicBezTo>
                <a:cubicBezTo>
                  <a:pt x="594360" y="341630"/>
                  <a:pt x="494030" y="394970"/>
                  <a:pt x="556260" y="434340"/>
                </a:cubicBezTo>
                <a:cubicBezTo>
                  <a:pt x="618490" y="473710"/>
                  <a:pt x="828040" y="525780"/>
                  <a:pt x="922020" y="518160"/>
                </a:cubicBezTo>
                <a:cubicBezTo>
                  <a:pt x="1016000" y="510540"/>
                  <a:pt x="1008380" y="474980"/>
                  <a:pt x="1120140" y="388620"/>
                </a:cubicBezTo>
                <a:cubicBezTo>
                  <a:pt x="1231900" y="302260"/>
                  <a:pt x="1522730" y="62230"/>
                  <a:pt x="1592580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42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" y="-27384"/>
            <a:ext cx="8080241" cy="50509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  <a:buClr>
                <a:srgbClr val="D2002E"/>
              </a:buClr>
            </a:pPr>
            <a:r>
              <a:rPr lang="en-GB" dirty="0" smtClean="0"/>
              <a:t>Gap Flows in the Ocean</a:t>
            </a:r>
            <a:br>
              <a:rPr lang="en-GB" dirty="0" smtClean="0"/>
            </a:br>
            <a:r>
              <a:rPr lang="en-GB" sz="2000" b="0" cap="none" dirty="0" err="1">
                <a:solidFill>
                  <a:srgbClr val="000000"/>
                </a:solidFill>
                <a:latin typeface="Effra"/>
                <a:ea typeface="+mn-ea"/>
                <a:cs typeface="+mn-cs"/>
              </a:rPr>
              <a:t>Adcroft</a:t>
            </a:r>
            <a: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  <a:t> (2013, Ocean Mod.) </a:t>
            </a:r>
            <a:br>
              <a:rPr lang="en-GB" sz="2000" b="0" cap="none" dirty="0">
                <a:solidFill>
                  <a:srgbClr val="000000"/>
                </a:solidFill>
                <a:latin typeface="Effra"/>
                <a:ea typeface="+mn-ea"/>
                <a:cs typeface="+mn-cs"/>
              </a:rPr>
            </a:b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941168"/>
            <a:ext cx="7128792" cy="8871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9203242">
            <a:off x="906721" y="3286371"/>
            <a:ext cx="2880000" cy="396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300192" y="3168000"/>
            <a:ext cx="1592580" cy="518909"/>
          </a:xfrm>
          <a:custGeom>
            <a:avLst/>
            <a:gdLst>
              <a:gd name="connsiteX0" fmla="*/ 0 w 1592580"/>
              <a:gd name="connsiteY0" fmla="*/ 45720 h 518909"/>
              <a:gd name="connsiteX1" fmla="*/ 281940 w 1592580"/>
              <a:gd name="connsiteY1" fmla="*/ 76200 h 518909"/>
              <a:gd name="connsiteX2" fmla="*/ 281940 w 1592580"/>
              <a:gd name="connsiteY2" fmla="*/ 76200 h 518909"/>
              <a:gd name="connsiteX3" fmla="*/ 548640 w 1592580"/>
              <a:gd name="connsiteY3" fmla="*/ 281940 h 518909"/>
              <a:gd name="connsiteX4" fmla="*/ 556260 w 1592580"/>
              <a:gd name="connsiteY4" fmla="*/ 434340 h 518909"/>
              <a:gd name="connsiteX5" fmla="*/ 922020 w 1592580"/>
              <a:gd name="connsiteY5" fmla="*/ 518160 h 518909"/>
              <a:gd name="connsiteX6" fmla="*/ 1120140 w 1592580"/>
              <a:gd name="connsiteY6" fmla="*/ 388620 h 518909"/>
              <a:gd name="connsiteX7" fmla="*/ 1592580 w 1592580"/>
              <a:gd name="connsiteY7" fmla="*/ 0 h 51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2580" h="518909">
                <a:moveTo>
                  <a:pt x="0" y="45720"/>
                </a:moveTo>
                <a:lnTo>
                  <a:pt x="281940" y="76200"/>
                </a:lnTo>
                <a:lnTo>
                  <a:pt x="281940" y="76200"/>
                </a:lnTo>
                <a:cubicBezTo>
                  <a:pt x="326390" y="110490"/>
                  <a:pt x="502920" y="222250"/>
                  <a:pt x="548640" y="281940"/>
                </a:cubicBezTo>
                <a:cubicBezTo>
                  <a:pt x="594360" y="341630"/>
                  <a:pt x="494030" y="394970"/>
                  <a:pt x="556260" y="434340"/>
                </a:cubicBezTo>
                <a:cubicBezTo>
                  <a:pt x="618490" y="473710"/>
                  <a:pt x="828040" y="525780"/>
                  <a:pt x="922020" y="518160"/>
                </a:cubicBezTo>
                <a:cubicBezTo>
                  <a:pt x="1016000" y="510540"/>
                  <a:pt x="1008380" y="474980"/>
                  <a:pt x="1120140" y="388620"/>
                </a:cubicBezTo>
                <a:cubicBezTo>
                  <a:pt x="1231900" y="302260"/>
                  <a:pt x="1522730" y="62230"/>
                  <a:pt x="1592580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642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Representing orography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Mountain flows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Ideas and discussion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Mountain Flows: Diurnal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Along-valley flow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Slope flow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Cold air pooling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0050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Cold Air Pooling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577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22</a:t>
            </a:fld>
            <a:endParaRPr lang="en-GB" alt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r="557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Cold Air Pooling</a:t>
            </a:r>
            <a:br>
              <a:rPr lang="en-GB" dirty="0" smtClean="0"/>
            </a:br>
            <a:r>
              <a:rPr lang="en-GB" sz="1800" b="0" cap="none" dirty="0" smtClean="0">
                <a:solidFill>
                  <a:srgbClr val="000000"/>
                </a:solidFill>
                <a:latin typeface="Effra"/>
                <a:ea typeface="+mn-ea"/>
                <a:cs typeface="+mn-cs"/>
              </a:rPr>
              <a:t>Source: NCAR </a:t>
            </a:r>
            <a:r>
              <a:rPr lang="en-GB" sz="1800" b="0" cap="none" dirty="0" err="1" smtClean="0">
                <a:solidFill>
                  <a:srgbClr val="000000"/>
                </a:solidFill>
                <a:latin typeface="Effra"/>
                <a:ea typeface="+mn-ea"/>
                <a:cs typeface="+mn-cs"/>
              </a:rPr>
              <a:t>AtmosNews</a:t>
            </a:r>
            <a:endParaRPr lang="en-GB" sz="1800" b="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0368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Ideas and Discussion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Cut cells for cold air pools</a:t>
            </a:r>
          </a:p>
          <a:p>
            <a:r>
              <a:rPr lang="en-GB" dirty="0" smtClean="0"/>
              <a:t>Terrain following layers for slope flows</a:t>
            </a:r>
          </a:p>
          <a:p>
            <a:r>
              <a:rPr lang="en-GB" dirty="0" smtClean="0"/>
              <a:t>Thin walls and porous barriers for gap flows</a:t>
            </a:r>
          </a:p>
          <a:p>
            <a:endParaRPr lang="en-GB" dirty="0" smtClean="0"/>
          </a:p>
          <a:p>
            <a:endParaRPr lang="en-GB" dirty="0"/>
          </a:p>
          <a:p>
            <a:pPr marL="0" indent="0" algn="ctr">
              <a:buNone/>
            </a:pPr>
            <a:r>
              <a:rPr lang="en-GB" sz="4000" b="1" cap="all" dirty="0" smtClean="0">
                <a:solidFill>
                  <a:srgbClr val="D2002E"/>
                </a:solidFill>
                <a:latin typeface="Effra Bold"/>
                <a:ea typeface="+mj-ea"/>
                <a:cs typeface="+mj-cs"/>
              </a:rPr>
              <a:t>More Ideas?</a:t>
            </a:r>
            <a:endParaRPr lang="en-GB" sz="24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2564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Representing orography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09775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Representing orography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6" y="2204864"/>
            <a:ext cx="3426048" cy="3426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70" y="2204864"/>
            <a:ext cx="3424725" cy="3424725"/>
          </a:xfrm>
          <a:prstGeom prst="rect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1131446" y="5805264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Terrain following 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2006" y="5805264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Cut cells</a:t>
            </a:r>
          </a:p>
        </p:txBody>
      </p:sp>
    </p:spTree>
    <p:extLst>
      <p:ext uri="{BB962C8B-B14F-4D97-AF65-F5344CB8AC3E}">
        <p14:creationId xmlns:p14="http://schemas.microsoft.com/office/powerpoint/2010/main" val="1999935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 of Numerical Error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eul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557097"/>
            <a:ext cx="6884857" cy="3612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9632" y="4653136"/>
            <a:ext cx="5688632" cy="7200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798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 of Numerical Error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 descr="eul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557097"/>
            <a:ext cx="6884857" cy="3612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59632" y="4653136"/>
            <a:ext cx="5688632" cy="7200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0072" y="4077072"/>
            <a:ext cx="936104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64088" y="3389093"/>
            <a:ext cx="864096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0072" y="2669013"/>
            <a:ext cx="1008112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2541048"/>
            <a:ext cx="648072" cy="7439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16016" y="3223390"/>
            <a:ext cx="529972" cy="7439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7074" y="3944076"/>
            <a:ext cx="566974" cy="7439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90336" y="5332794"/>
            <a:ext cx="1165840" cy="7439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52544" y="5315090"/>
            <a:ext cx="639736" cy="7616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57568" y="2709896"/>
            <a:ext cx="1152128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72200" y="2696992"/>
            <a:ext cx="432048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62" y="3360502"/>
            <a:ext cx="2392901" cy="17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1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Pressure gradient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5" name="Picture 4" descr="eul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557097"/>
            <a:ext cx="6884857" cy="3612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68344" y="2708920"/>
            <a:ext cx="476145" cy="360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9632" y="4653136"/>
            <a:ext cx="5688632" cy="7200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20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Atmosphere initially at rest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45221"/>
            <a:ext cx="5472608" cy="4104456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 bwMode="auto">
          <a:xfrm>
            <a:off x="6660232" y="3933056"/>
            <a:ext cx="144016" cy="360040"/>
          </a:xfrm>
          <a:prstGeom prst="rightBrace">
            <a:avLst>
              <a:gd name="adj1" fmla="val 33025"/>
              <a:gd name="adj2" fmla="val 5000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804248" y="3892986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Terrain following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166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Advection Errors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5" name="Picture 4" descr="eul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557097"/>
            <a:ext cx="6884857" cy="3612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0072" y="4077072"/>
            <a:ext cx="936104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9632" y="4653136"/>
            <a:ext cx="5688632" cy="7200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4351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R Theme">
  <a:themeElements>
    <a:clrScheme name="LIMITLESS - Red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D2002E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79679C"/>
      </a:accent6>
      <a:hlink>
        <a:srgbClr val="D2002E"/>
      </a:hlink>
      <a:folHlink>
        <a:srgbClr val="747478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UoR-PP-Template-STANDARD-WIDTH-NO-ANIMATION-v-24</Template>
  <TotalTime>252</TotalTime>
  <Words>239</Words>
  <Application>Microsoft Office PowerPoint</Application>
  <PresentationFormat>On-screen Show (4:3)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Effra Bold</vt:lpstr>
      <vt:lpstr>AngsanaUPC</vt:lpstr>
      <vt:lpstr>Arial</vt:lpstr>
      <vt:lpstr>Effra</vt:lpstr>
      <vt:lpstr>Effra Heavy</vt:lpstr>
      <vt:lpstr>Effra Light</vt:lpstr>
      <vt:lpstr>UoR Theme</vt:lpstr>
      <vt:lpstr>Improving modelled mountain flows with alternative representations of terrain</vt:lpstr>
      <vt:lpstr>Outline</vt:lpstr>
      <vt:lpstr>1. Representing orography</vt:lpstr>
      <vt:lpstr>Representing orography</vt:lpstr>
      <vt:lpstr>Sources of Numerical Error</vt:lpstr>
      <vt:lpstr>Sources of Numerical Error</vt:lpstr>
      <vt:lpstr>Horizontal Pressure gradient</vt:lpstr>
      <vt:lpstr>Atmosphere initially at rest</vt:lpstr>
      <vt:lpstr>Advection Errors</vt:lpstr>
      <vt:lpstr>Advection Errors: Cut Cell</vt:lpstr>
      <vt:lpstr>Advection Errors: BTF</vt:lpstr>
      <vt:lpstr>2. Mountain Flows</vt:lpstr>
      <vt:lpstr>Mountain Flows</vt:lpstr>
      <vt:lpstr>Pressure-Driven Channelling</vt:lpstr>
      <vt:lpstr>Modelling gap flows</vt:lpstr>
      <vt:lpstr>Gap Flows in the Ocean</vt:lpstr>
      <vt:lpstr>Gap Flows in the Ocean Adcroft (2013, Ocean Mod.)  </vt:lpstr>
      <vt:lpstr>Gap Flows in the Ocean Adcroft (2013, Ocean Mod.)  </vt:lpstr>
      <vt:lpstr>Gap Flows in the Ocean Adcroft (2013, Ocean Mod.)  </vt:lpstr>
      <vt:lpstr>Mountain Flows: Diurnal</vt:lpstr>
      <vt:lpstr>Cold Air Pooling</vt:lpstr>
      <vt:lpstr>Cold Air Pooling Source: NCAR AtmosNews</vt:lpstr>
      <vt:lpstr>Ideas and Discussion</vt:lpstr>
    </vt:vector>
  </TitlesOfParts>
  <Company>University of Reading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js102@zepler.net</dc:creator>
  <cp:lastModifiedBy>js102@zepler.net</cp:lastModifiedBy>
  <cp:revision>17</cp:revision>
  <cp:lastPrinted>2006-09-19T14:59:33Z</cp:lastPrinted>
  <dcterms:created xsi:type="dcterms:W3CDTF">2015-10-18T10:40:10Z</dcterms:created>
  <dcterms:modified xsi:type="dcterms:W3CDTF">2015-10-18T14:52:13Z</dcterms:modified>
</cp:coreProperties>
</file>